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61" r:id="rId6"/>
    <p:sldId id="262" r:id="rId7"/>
    <p:sldId id="263" r:id="rId8"/>
    <p:sldId id="266" r:id="rId9"/>
    <p:sldId id="265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9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6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4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3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2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15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6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0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3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3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53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0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4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697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1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32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DAA6-0C67-48A3-9174-C33C09D69763}" type="datetimeFigureOut">
              <a:rPr lang="ar-IQ" smtClean="0"/>
              <a:t>12/03/1440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DF8C14F-3C52-410F-B38B-E545B2559183}" type="slidenum">
              <a:rPr lang="ar-IQ" smtClean="0"/>
              <a:t>‹#›</a:t>
            </a:fld>
            <a:endParaRPr lang="ar-IQ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DAA6-0C67-48A3-9174-C33C09D69763}" type="datetimeFigureOut">
              <a:rPr lang="ar-IQ" smtClean="0"/>
              <a:t>12/03/1440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C14F-3C52-410F-B38B-E545B2559183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DAA6-0C67-48A3-9174-C33C09D69763}" type="datetimeFigureOut">
              <a:rPr lang="ar-IQ" smtClean="0"/>
              <a:t>12/03/1440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DF8C14F-3C52-410F-B38B-E545B2559183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DAA6-0C67-48A3-9174-C33C09D69763}" type="datetimeFigureOut">
              <a:rPr lang="ar-IQ" smtClean="0"/>
              <a:t>12/03/1440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C14F-3C52-410F-B38B-E545B2559183}" type="slidenum">
              <a:rPr lang="ar-IQ" smtClean="0"/>
              <a:t>‹#›</a:t>
            </a:fld>
            <a:endParaRPr lang="ar-IQ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DAA6-0C67-48A3-9174-C33C09D69763}" type="datetimeFigureOut">
              <a:rPr lang="ar-IQ" smtClean="0"/>
              <a:t>12/03/1440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C14F-3C52-410F-B38B-E545B2559183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DAA6-0C67-48A3-9174-C33C09D69763}" type="datetimeFigureOut">
              <a:rPr lang="ar-IQ" smtClean="0"/>
              <a:t>12/03/1440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C14F-3C52-410F-B38B-E545B255918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DAA6-0C67-48A3-9174-C33C09D69763}" type="datetimeFigureOut">
              <a:rPr lang="ar-IQ" smtClean="0"/>
              <a:t>12/03/1440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C14F-3C52-410F-B38B-E545B255918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9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DAA6-0C67-48A3-9174-C33C09D69763}" type="datetimeFigureOut">
              <a:rPr lang="ar-IQ" smtClean="0"/>
              <a:t>12/03/1440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C14F-3C52-410F-B38B-E545B2559183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DAA6-0C67-48A3-9174-C33C09D69763}" type="datetimeFigureOut">
              <a:rPr lang="ar-IQ" smtClean="0"/>
              <a:t>12/03/1440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DF8C14F-3C52-410F-B38B-E545B2559183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DAA6-0C67-48A3-9174-C33C09D69763}" type="datetimeFigureOut">
              <a:rPr lang="ar-IQ" smtClean="0"/>
              <a:t>12/03/1440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C14F-3C52-410F-B38B-E545B255918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DAA6-0C67-48A3-9174-C33C09D69763}" type="datetimeFigureOut">
              <a:rPr lang="ar-IQ" smtClean="0"/>
              <a:t>12/03/1440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C14F-3C52-410F-B38B-E545B255918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3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9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5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47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3DED1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3DED1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  <a:cs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6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build="p"/>
    </p:bld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3DED1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3DED1">
                  <a:shade val="50000"/>
                </a:srgbClr>
              </a:solidFill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9542CAE-C29A-4075-93B0-52EDB6B6C7B4}" type="slidenum">
              <a:rPr lang="en-US" smtClean="0">
                <a:solidFill>
                  <a:srgbClr val="E3DED1">
                    <a:shade val="50000"/>
                  </a:srgbClr>
                </a:solidFill>
                <a:cs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2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build="p"/>
    </p:bld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32DAA6-0C67-48A3-9174-C33C09D69763}" type="datetimeFigureOut">
              <a:rPr lang="ar-IQ" smtClean="0"/>
              <a:t>12/03/1440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DF8C14F-3C52-410F-B38B-E545B2559183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CARCINOMA OF THE PANCREAS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965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D:\surgical pictures\tumors\umbilical secondaries\٢٠١٦١٢٠٥_١٠١٤٢٠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" y="1628799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urgical pictures\tumors\umbilical secondaries\٢٠١٦١٢٠٥_١٠١٤٥٤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Investigation</a:t>
            </a:r>
            <a:endParaRPr lang="ar-IQ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CBP blood film morphology.</a:t>
            </a:r>
          </a:p>
          <a:p>
            <a:pPr algn="l" rtl="0"/>
            <a:r>
              <a:rPr lang="en-US" dirty="0" smtClean="0"/>
              <a:t>LFT ---- obstructive jaundice. </a:t>
            </a:r>
          </a:p>
          <a:p>
            <a:pPr algn="l" rtl="0"/>
            <a:r>
              <a:rPr lang="en-US" dirty="0"/>
              <a:t>Ultrasound will determine whether or </a:t>
            </a:r>
            <a:r>
              <a:rPr lang="en-US" dirty="0" smtClean="0"/>
              <a:t>not the </a:t>
            </a:r>
            <a:r>
              <a:rPr lang="en-US" dirty="0"/>
              <a:t>bile duct is dilated. If it is, and there is </a:t>
            </a:r>
            <a:r>
              <a:rPr lang="en-US" dirty="0" smtClean="0"/>
              <a:t>a genuine suspicion of </a:t>
            </a:r>
            <a:r>
              <a:rPr lang="en-US" dirty="0"/>
              <a:t>a </a:t>
            </a:r>
            <a:r>
              <a:rPr lang="en-US" dirty="0" smtClean="0"/>
              <a:t>tumor </a:t>
            </a:r>
            <a:r>
              <a:rPr lang="en-US" dirty="0"/>
              <a:t>in the head of the pancreas, the preferred test is </a:t>
            </a:r>
            <a:r>
              <a:rPr lang="en-US" dirty="0" smtClean="0"/>
              <a:t>a contrast-enhanced </a:t>
            </a:r>
            <a:r>
              <a:rPr lang="en-US" dirty="0"/>
              <a:t>CT </a:t>
            </a:r>
            <a:r>
              <a:rPr lang="en-US" dirty="0" smtClean="0"/>
              <a:t>scan</a:t>
            </a:r>
          </a:p>
          <a:p>
            <a:pPr algn="l" rtl="0"/>
            <a:r>
              <a:rPr lang="en-US" dirty="0"/>
              <a:t>In the </a:t>
            </a:r>
            <a:r>
              <a:rPr lang="en-US" dirty="0" smtClean="0"/>
              <a:t>majority of </a:t>
            </a:r>
            <a:r>
              <a:rPr lang="en-US" dirty="0"/>
              <a:t>instances, this should establish if there is a </a:t>
            </a:r>
            <a:r>
              <a:rPr lang="en-US" dirty="0" err="1"/>
              <a:t>tumour</a:t>
            </a:r>
            <a:r>
              <a:rPr lang="en-US" dirty="0"/>
              <a:t> in </a:t>
            </a:r>
            <a:r>
              <a:rPr lang="en-US" dirty="0" smtClean="0"/>
              <a:t>the pancreas </a:t>
            </a:r>
            <a:r>
              <a:rPr lang="en-US" dirty="0"/>
              <a:t>and if it is </a:t>
            </a:r>
            <a:r>
              <a:rPr lang="en-US" dirty="0" err="1"/>
              <a:t>resectable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presence of hepatic or </a:t>
            </a:r>
            <a:r>
              <a:rPr lang="en-US" dirty="0" smtClean="0"/>
              <a:t>peritoneal metastases</a:t>
            </a:r>
            <a:r>
              <a:rPr lang="en-US" dirty="0"/>
              <a:t>, lymph node metastases distant from the </a:t>
            </a:r>
            <a:r>
              <a:rPr lang="en-US" dirty="0" smtClean="0"/>
              <a:t>pancreatic head</a:t>
            </a:r>
            <a:r>
              <a:rPr lang="en-US" dirty="0"/>
              <a:t>, encasement of the superior mesenteric, hepatic </a:t>
            </a:r>
            <a:r>
              <a:rPr lang="en-US" dirty="0" smtClean="0"/>
              <a:t>or coeliac </a:t>
            </a:r>
            <a:r>
              <a:rPr lang="en-US" dirty="0"/>
              <a:t>artery by </a:t>
            </a:r>
            <a:r>
              <a:rPr lang="en-US" dirty="0" err="1"/>
              <a:t>tumour</a:t>
            </a:r>
            <a:r>
              <a:rPr lang="en-US" dirty="0"/>
              <a:t> are clear contraindications to </a:t>
            </a:r>
            <a:r>
              <a:rPr lang="en-US" dirty="0" smtClean="0"/>
              <a:t>surgical resection.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? WHAT findings are not contraindication to resection of pancreatic mass.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ERCP and biliary </a:t>
            </a:r>
            <a:r>
              <a:rPr lang="en-US" dirty="0" smtClean="0"/>
              <a:t>stenting is indicated in:</a:t>
            </a:r>
          </a:p>
          <a:p>
            <a:pPr algn="l" rtl="0"/>
            <a:r>
              <a:rPr lang="en-US" dirty="0" smtClean="0"/>
              <a:t>1- </a:t>
            </a:r>
            <a:r>
              <a:rPr lang="en-US" dirty="0"/>
              <a:t>if there </a:t>
            </a:r>
            <a:r>
              <a:rPr lang="en-US" dirty="0" smtClean="0"/>
              <a:t>is any </a:t>
            </a:r>
            <a:r>
              <a:rPr lang="en-US" dirty="0"/>
              <a:t>suggestion of </a:t>
            </a:r>
            <a:r>
              <a:rPr lang="en-US" dirty="0" smtClean="0"/>
              <a:t>cholangitis.</a:t>
            </a:r>
          </a:p>
          <a:p>
            <a:pPr algn="l" rtl="0"/>
            <a:r>
              <a:rPr lang="en-US" dirty="0" smtClean="0"/>
              <a:t>2- </a:t>
            </a:r>
            <a:r>
              <a:rPr lang="en-US" dirty="0"/>
              <a:t>if there is diagnostic doubt (</a:t>
            </a:r>
            <a:r>
              <a:rPr lang="en-US" dirty="0" smtClean="0"/>
              <a:t>small </a:t>
            </a:r>
            <a:r>
              <a:rPr lang="en-US" dirty="0" err="1" smtClean="0"/>
              <a:t>ampullary</a:t>
            </a:r>
            <a:r>
              <a:rPr lang="en-US" dirty="0" smtClean="0"/>
              <a:t> </a:t>
            </a:r>
            <a:r>
              <a:rPr lang="en-US" dirty="0"/>
              <a:t>lesions may not be seen on </a:t>
            </a:r>
            <a:r>
              <a:rPr lang="en-US" dirty="0" smtClean="0"/>
              <a:t>CT.</a:t>
            </a:r>
          </a:p>
          <a:p>
            <a:pPr algn="l" rtl="0"/>
            <a:r>
              <a:rPr lang="en-US" dirty="0" smtClean="0"/>
              <a:t>3- </a:t>
            </a:r>
            <a:r>
              <a:rPr lang="en-US" dirty="0"/>
              <a:t>if the patient is deeply jaundiced (</a:t>
            </a:r>
            <a:r>
              <a:rPr lang="en-US" dirty="0" smtClean="0"/>
              <a:t>serum bilirubin </a:t>
            </a:r>
            <a:r>
              <a:rPr lang="en-US" dirty="0"/>
              <a:t>&gt;250 </a:t>
            </a:r>
            <a:r>
              <a:rPr lang="en-US" dirty="0" err="1"/>
              <a:t>mmol</a:t>
            </a:r>
            <a:r>
              <a:rPr lang="en-US" dirty="0"/>
              <a:t>/L), or there are distressing symptoms (</a:t>
            </a:r>
            <a:r>
              <a:rPr lang="en-US" dirty="0" smtClean="0"/>
              <a:t>e.g. pruritus</a:t>
            </a:r>
            <a:r>
              <a:rPr lang="en-US" dirty="0"/>
              <a:t>) and there is likely to be a delay between diagnosis </a:t>
            </a:r>
            <a:r>
              <a:rPr lang="en-US" dirty="0" smtClean="0"/>
              <a:t>and surgery</a:t>
            </a:r>
            <a:r>
              <a:rPr lang="en-US" dirty="0"/>
              <a:t>. It relieves the jaundice and can also provide a </a:t>
            </a:r>
            <a:r>
              <a:rPr lang="en-US" dirty="0" smtClean="0"/>
              <a:t>brush cytology </a:t>
            </a:r>
            <a:r>
              <a:rPr lang="en-US" dirty="0"/>
              <a:t>or biopsy specimen to confirm the </a:t>
            </a:r>
            <a:r>
              <a:rPr lang="en-US" dirty="0" smtClean="0"/>
              <a:t>diagnosis.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Why? It is not mandatory in every case.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 rtl="0"/>
            <a:r>
              <a:rPr lang="en-US" dirty="0" smtClean="0"/>
              <a:t>EUS: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1-if </a:t>
            </a:r>
            <a:r>
              <a:rPr lang="en-US" dirty="0"/>
              <a:t>CT fails to demonstrate a </a:t>
            </a:r>
            <a:r>
              <a:rPr lang="en-US" dirty="0" err="1" smtClean="0"/>
              <a:t>tumour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2-if tissue diagnosis </a:t>
            </a:r>
            <a:r>
              <a:rPr lang="en-US" dirty="0"/>
              <a:t>is required prior to surgery (e.g. a mass has </a:t>
            </a:r>
            <a:r>
              <a:rPr lang="en-US" dirty="0" smtClean="0"/>
              <a:t>developed on </a:t>
            </a:r>
            <a:r>
              <a:rPr lang="en-US" dirty="0"/>
              <a:t>a background of chronic pancreatitis and a distinction </a:t>
            </a:r>
            <a:r>
              <a:rPr lang="en-US" dirty="0" smtClean="0"/>
              <a:t>needs to </a:t>
            </a:r>
            <a:r>
              <a:rPr lang="en-US" dirty="0"/>
              <a:t>be made between inflammation and </a:t>
            </a:r>
            <a:r>
              <a:rPr lang="en-US" dirty="0" err="1"/>
              <a:t>neoplasia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3- </a:t>
            </a:r>
            <a:r>
              <a:rPr lang="en-US" dirty="0"/>
              <a:t>if </a:t>
            </a:r>
            <a:r>
              <a:rPr lang="en-US" dirty="0" smtClean="0"/>
              <a:t>vascular invasion </a:t>
            </a:r>
            <a:r>
              <a:rPr lang="en-US" dirty="0"/>
              <a:t>needs to be </a:t>
            </a:r>
            <a:r>
              <a:rPr lang="en-US" dirty="0" smtClean="0"/>
              <a:t>confirmed.</a:t>
            </a:r>
          </a:p>
          <a:p>
            <a:pPr algn="l" rtl="0"/>
            <a:r>
              <a:rPr lang="en-US" dirty="0" smtClean="0"/>
              <a:t>4- </a:t>
            </a:r>
            <a:r>
              <a:rPr lang="en-US" dirty="0"/>
              <a:t>in separating </a:t>
            </a:r>
            <a:r>
              <a:rPr lang="en-US" dirty="0" smtClean="0"/>
              <a:t>cystic tumors from </a:t>
            </a:r>
            <a:r>
              <a:rPr lang="en-US" dirty="0" err="1" smtClean="0"/>
              <a:t>pseudocysts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err="1"/>
              <a:t>Transduodenal</a:t>
            </a:r>
            <a:r>
              <a:rPr lang="en-US" dirty="0"/>
              <a:t> or </a:t>
            </a:r>
            <a:r>
              <a:rPr lang="en-US" dirty="0" err="1"/>
              <a:t>transgastric</a:t>
            </a:r>
            <a:r>
              <a:rPr lang="en-US" dirty="0"/>
              <a:t> FNA or </a:t>
            </a:r>
            <a:r>
              <a:rPr lang="en-US" dirty="0" err="1"/>
              <a:t>Trucut</a:t>
            </a:r>
            <a:r>
              <a:rPr lang="en-US" dirty="0"/>
              <a:t> biopsy </a:t>
            </a:r>
            <a:r>
              <a:rPr lang="en-US" dirty="0" smtClean="0"/>
              <a:t>performed under </a:t>
            </a:r>
            <a:r>
              <a:rPr lang="en-US" dirty="0"/>
              <a:t>EUS guidance avoids spillage of </a:t>
            </a:r>
            <a:r>
              <a:rPr lang="en-US" dirty="0" err="1"/>
              <a:t>tumour</a:t>
            </a:r>
            <a:r>
              <a:rPr lang="en-US" dirty="0"/>
              <a:t> cells into </a:t>
            </a:r>
            <a:r>
              <a:rPr lang="en-US" dirty="0" smtClean="0"/>
              <a:t>the peritoneal </a:t>
            </a:r>
            <a:r>
              <a:rPr lang="en-US" dirty="0"/>
              <a:t>cavity. Percutaneous </a:t>
            </a:r>
            <a:r>
              <a:rPr lang="en-US" dirty="0" err="1"/>
              <a:t>transperitoneal</a:t>
            </a:r>
            <a:r>
              <a:rPr lang="en-US" dirty="0"/>
              <a:t> biopsy of </a:t>
            </a:r>
            <a:r>
              <a:rPr lang="en-US" dirty="0" smtClean="0"/>
              <a:t>potentially </a:t>
            </a:r>
            <a:r>
              <a:rPr lang="en-US" dirty="0" err="1" smtClean="0"/>
              <a:t>resectable</a:t>
            </a:r>
            <a:r>
              <a:rPr lang="en-US" dirty="0" smtClean="0"/>
              <a:t> </a:t>
            </a:r>
            <a:r>
              <a:rPr lang="en-US" dirty="0"/>
              <a:t>pancreatic </a:t>
            </a:r>
            <a:r>
              <a:rPr lang="en-US" dirty="0" err="1"/>
              <a:t>tumours</a:t>
            </a:r>
            <a:r>
              <a:rPr lang="en-US" dirty="0"/>
              <a:t> should be avoided as far </a:t>
            </a:r>
            <a:r>
              <a:rPr lang="en-US" dirty="0" smtClean="0"/>
              <a:t>as possible</a:t>
            </a:r>
            <a:r>
              <a:rPr lang="en-US" dirty="0"/>
              <a:t>. Histological confirmation of malignancy is desirable </a:t>
            </a:r>
            <a:r>
              <a:rPr lang="en-US" dirty="0" smtClean="0"/>
              <a:t>but not </a:t>
            </a:r>
            <a:r>
              <a:rPr lang="en-US" dirty="0"/>
              <a:t>essential, particularly if the imaging clearly demonstrates </a:t>
            </a:r>
            <a:r>
              <a:rPr lang="en-US" dirty="0" smtClean="0"/>
              <a:t>a </a:t>
            </a:r>
            <a:r>
              <a:rPr lang="en-US" dirty="0" err="1" smtClean="0"/>
              <a:t>resectable</a:t>
            </a:r>
            <a:r>
              <a:rPr lang="en-US" dirty="0" smtClean="0"/>
              <a:t> tumor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631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pPr algn="l" rtl="0"/>
            <a:r>
              <a:rPr lang="en-US" dirty="0"/>
              <a:t>Management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544616"/>
          </a:xfrm>
        </p:spPr>
        <p:txBody>
          <a:bodyPr/>
          <a:lstStyle/>
          <a:p>
            <a:pPr algn="l" rtl="0"/>
            <a:r>
              <a:rPr lang="en-US" dirty="0"/>
              <a:t>more than 85 per cent of </a:t>
            </a:r>
            <a:r>
              <a:rPr lang="en-US" dirty="0" smtClean="0"/>
              <a:t>patients with </a:t>
            </a:r>
            <a:r>
              <a:rPr lang="en-US" dirty="0"/>
              <a:t>ductal adenocarcinoma are unsuitable for resection </a:t>
            </a:r>
            <a:r>
              <a:rPr lang="en-US" dirty="0" smtClean="0"/>
              <a:t>because the </a:t>
            </a:r>
            <a:r>
              <a:rPr lang="en-US" dirty="0"/>
              <a:t>disease is too </a:t>
            </a:r>
            <a:r>
              <a:rPr lang="en-US" dirty="0" smtClean="0"/>
              <a:t>advanced.</a:t>
            </a:r>
          </a:p>
          <a:p>
            <a:pPr algn="l" rtl="0"/>
            <a:r>
              <a:rPr lang="en-US" dirty="0"/>
              <a:t>If a cystic </a:t>
            </a:r>
            <a:r>
              <a:rPr lang="en-US" dirty="0" smtClean="0"/>
              <a:t>tumors </a:t>
            </a:r>
            <a:r>
              <a:rPr lang="en-US" dirty="0"/>
              <a:t>is encountered, no matter how </a:t>
            </a:r>
            <a:r>
              <a:rPr lang="en-US" dirty="0" smtClean="0"/>
              <a:t>large, surgical </a:t>
            </a:r>
            <a:r>
              <a:rPr lang="en-US" dirty="0"/>
              <a:t>resection should be considered, as it carries a </a:t>
            </a:r>
            <a:r>
              <a:rPr lang="en-US" dirty="0" smtClean="0"/>
              <a:t>reasonable chance </a:t>
            </a:r>
            <a:r>
              <a:rPr lang="en-US" dirty="0"/>
              <a:t>of cure. </a:t>
            </a:r>
            <a:r>
              <a:rPr lang="en-US" dirty="0" smtClean="0"/>
              <a:t>Tumors </a:t>
            </a:r>
            <a:r>
              <a:rPr lang="en-US" dirty="0"/>
              <a:t>of the ampulla have a good </a:t>
            </a:r>
            <a:r>
              <a:rPr lang="en-US" dirty="0" smtClean="0"/>
              <a:t>prognosis and </a:t>
            </a:r>
            <a:r>
              <a:rPr lang="en-US" dirty="0"/>
              <a:t>should, if at all possible, be resected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579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SURGERY FOR CARCINOMA HEAD PANCREAS</a:t>
            </a:r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4038600" cy="4713387"/>
          </a:xfrm>
        </p:spPr>
        <p:txBody>
          <a:bodyPr/>
          <a:lstStyle/>
          <a:p>
            <a:pPr algn="l" rtl="0"/>
            <a:r>
              <a:rPr lang="en-US" dirty="0"/>
              <a:t>Surgical </a:t>
            </a:r>
            <a:r>
              <a:rPr lang="en-US" dirty="0" smtClean="0"/>
              <a:t>resection The </a:t>
            </a:r>
            <a:r>
              <a:rPr lang="en-US" dirty="0"/>
              <a:t>standard resection for a </a:t>
            </a:r>
            <a:r>
              <a:rPr lang="en-US" dirty="0" smtClean="0"/>
              <a:t>tumor </a:t>
            </a:r>
            <a:r>
              <a:rPr lang="en-US" dirty="0"/>
              <a:t>of the pancreatic head </a:t>
            </a:r>
            <a:r>
              <a:rPr lang="en-US" dirty="0" smtClean="0"/>
              <a:t>or the </a:t>
            </a:r>
            <a:r>
              <a:rPr lang="en-US" dirty="0"/>
              <a:t>ampulla is a pylorus-preserving </a:t>
            </a:r>
            <a:r>
              <a:rPr lang="en-US" dirty="0" smtClean="0"/>
              <a:t> </a:t>
            </a:r>
            <a:r>
              <a:rPr lang="en-US" dirty="0" err="1" smtClean="0"/>
              <a:t>Pancreatoduodenectomy</a:t>
            </a:r>
            <a:r>
              <a:rPr lang="en-US" dirty="0" smtClean="0"/>
              <a:t> (PPPD). Or Whipple procedure.</a:t>
            </a:r>
            <a:endParaRPr lang="ar-IQ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950" y="2376959"/>
            <a:ext cx="3749675" cy="271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8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747838"/>
            <a:ext cx="561265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8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AND TAIL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Distal </a:t>
            </a:r>
            <a:r>
              <a:rPr lang="en-US" dirty="0" err="1" smtClean="0"/>
              <a:t>pancreatectomy</a:t>
            </a:r>
            <a:r>
              <a:rPr lang="en-US" dirty="0" smtClean="0"/>
              <a:t> with </a:t>
            </a:r>
            <a:r>
              <a:rPr lang="en-US" dirty="0" err="1" smtClean="0"/>
              <a:t>splenectomy</a:t>
            </a:r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415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Palliation in </a:t>
            </a:r>
            <a:r>
              <a:rPr lang="en-US" dirty="0" err="1" smtClean="0"/>
              <a:t>unresectable</a:t>
            </a:r>
            <a:r>
              <a:rPr lang="en-US" dirty="0" smtClean="0"/>
              <a:t> tumor</a:t>
            </a:r>
            <a:endParaRPr lang="ar-IQ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96044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96044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7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31482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17646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2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Pancreatic cancer is the sixth leading cause of cancer death.</a:t>
            </a:r>
          </a:p>
          <a:p>
            <a:pPr algn="l" rtl="0"/>
            <a:r>
              <a:rPr lang="en-US" dirty="0" smtClean="0"/>
              <a:t>There is no simple screening test.</a:t>
            </a:r>
          </a:p>
          <a:p>
            <a:pPr algn="l" rtl="0"/>
            <a:r>
              <a:rPr lang="en-US" dirty="0" smtClean="0"/>
              <a:t>More than 85 per cent of pancreatic cancers are ductal adenocarcinomas.</a:t>
            </a:r>
          </a:p>
          <a:p>
            <a:pPr algn="l" rtl="0"/>
            <a:r>
              <a:rPr lang="en-US" dirty="0" smtClean="0"/>
              <a:t>The remaining tumors constitute a variety of pathologies with individual characteristics. Endocrine tumors of the pancreas are rare.</a:t>
            </a:r>
          </a:p>
          <a:p>
            <a:pPr algn="l" rtl="0"/>
            <a:r>
              <a:rPr lang="en-US" dirty="0" smtClean="0"/>
              <a:t>Ductal adenocarcinomas arise most commonly in the head of the gland. They are solid, </a:t>
            </a:r>
            <a:r>
              <a:rPr lang="en-US" dirty="0" err="1" smtClean="0"/>
              <a:t>scirrhous</a:t>
            </a:r>
            <a:r>
              <a:rPr lang="en-US" dirty="0" smtClean="0"/>
              <a:t> tumors, characterized by neoplastic tubular glands within a markedly </a:t>
            </a:r>
            <a:r>
              <a:rPr lang="en-US" dirty="0" err="1" smtClean="0"/>
              <a:t>desmoplastic</a:t>
            </a:r>
            <a:r>
              <a:rPr lang="en-US" dirty="0" smtClean="0"/>
              <a:t> fibrous </a:t>
            </a:r>
            <a:r>
              <a:rPr lang="en-US" dirty="0" err="1" smtClean="0"/>
              <a:t>stroma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452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78979"/>
          </a:xfrm>
        </p:spPr>
        <p:txBody>
          <a:bodyPr>
            <a:noAutofit/>
          </a:bodyPr>
          <a:lstStyle/>
          <a:p>
            <a:pPr marL="609600" lvl="0" indent="-609600" rtl="0">
              <a:lnSpc>
                <a:spcPct val="90000"/>
              </a:lnSpc>
              <a:spcBef>
                <a:spcPts val="250"/>
              </a:spcBef>
            </a:pPr>
            <a:r>
              <a:rPr lang="en-US" sz="28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Preoperative preparation to patient with obstructive jaundice</a:t>
            </a:r>
            <a:r>
              <a:rPr lang="en-US" sz="28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:</a:t>
            </a: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Intravenous </a:t>
            </a:r>
            <a:r>
              <a:rPr lang="en-US" dirty="0"/>
              <a:t>fluid preferably </a:t>
            </a:r>
            <a:r>
              <a:rPr lang="en-US" dirty="0" smtClean="0"/>
              <a:t>G\W + </a:t>
            </a:r>
            <a:r>
              <a:rPr lang="en-US" dirty="0" err="1" smtClean="0"/>
              <a:t>mannitol</a:t>
            </a:r>
            <a:r>
              <a:rPr lang="en-US" dirty="0" smtClean="0"/>
              <a:t> </a:t>
            </a:r>
            <a:r>
              <a:rPr lang="en-US" smtClean="0"/>
              <a:t>200ml\twice daily </a:t>
            </a:r>
            <a:r>
              <a:rPr lang="en-US" dirty="0"/>
              <a:t>in order to prevent hepatorenal shut down.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dirty="0"/>
              <a:t>Vitamin K….why?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dirty="0"/>
              <a:t>Antibiotics….types and why?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dirty="0"/>
              <a:t>Laxative  ( </a:t>
            </a:r>
            <a:r>
              <a:rPr lang="en-US" dirty="0" smtClean="0"/>
              <a:t>PEG </a:t>
            </a:r>
            <a:r>
              <a:rPr lang="en-US" dirty="0"/>
              <a:t>)……why?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dirty="0"/>
              <a:t>Non </a:t>
            </a:r>
            <a:r>
              <a:rPr lang="en-US" dirty="0" smtClean="0"/>
              <a:t>absorbable antibiotics……..</a:t>
            </a:r>
            <a:r>
              <a:rPr lang="en-US" dirty="0"/>
              <a:t>why?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dirty="0"/>
              <a:t>Management of pruritus…….why?</a:t>
            </a:r>
          </a:p>
        </p:txBody>
      </p:sp>
    </p:spTree>
    <p:extLst>
      <p:ext uri="{BB962C8B-B14F-4D97-AF65-F5344CB8AC3E}">
        <p14:creationId xmlns:p14="http://schemas.microsoft.com/office/powerpoint/2010/main" val="104146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Cystic </a:t>
            </a:r>
            <a:r>
              <a:rPr lang="en-US" dirty="0" smtClean="0"/>
              <a:t>tumors </a:t>
            </a:r>
            <a:r>
              <a:rPr lang="en-US" dirty="0"/>
              <a:t>of the pancreas may be serous or </a:t>
            </a:r>
            <a:r>
              <a:rPr lang="en-US" dirty="0" smtClean="0"/>
              <a:t>mucinous. Serous cyst adenomas </a:t>
            </a:r>
            <a:r>
              <a:rPr lang="en-US" dirty="0"/>
              <a:t>are typically found in older women, </a:t>
            </a:r>
            <a:r>
              <a:rPr lang="en-US" dirty="0" smtClean="0"/>
              <a:t>and are </a:t>
            </a:r>
            <a:r>
              <a:rPr lang="en-US" dirty="0"/>
              <a:t>large aggregations of multiple small cysts, almost like </a:t>
            </a:r>
            <a:r>
              <a:rPr lang="en-US" dirty="0" smtClean="0"/>
              <a:t>bubble wrap. They </a:t>
            </a:r>
            <a:r>
              <a:rPr lang="en-US" dirty="0"/>
              <a:t>are benign. </a:t>
            </a:r>
            <a:endParaRPr lang="en-US" dirty="0" smtClean="0"/>
          </a:p>
          <a:p>
            <a:pPr algn="l" rtl="0"/>
            <a:r>
              <a:rPr lang="en-US" dirty="0" smtClean="0"/>
              <a:t>Mucinous </a:t>
            </a:r>
            <a:r>
              <a:rPr lang="en-US" dirty="0" err="1"/>
              <a:t>tumours</a:t>
            </a:r>
            <a:r>
              <a:rPr lang="en-US" dirty="0"/>
              <a:t>, on the other </a:t>
            </a:r>
            <a:r>
              <a:rPr lang="en-US" dirty="0" smtClean="0"/>
              <a:t>hand, have </a:t>
            </a:r>
            <a:r>
              <a:rPr lang="en-US" dirty="0"/>
              <a:t>the potential for malignant transformation. They </a:t>
            </a:r>
            <a:r>
              <a:rPr lang="en-US" dirty="0" smtClean="0"/>
              <a:t>include mucinous </a:t>
            </a:r>
            <a:r>
              <a:rPr lang="en-US" dirty="0"/>
              <a:t>cystic neoplasms (MCNs) and </a:t>
            </a:r>
            <a:r>
              <a:rPr lang="en-US" dirty="0" err="1"/>
              <a:t>intraductal</a:t>
            </a:r>
            <a:r>
              <a:rPr lang="en-US" dirty="0"/>
              <a:t> </a:t>
            </a:r>
            <a:r>
              <a:rPr lang="en-US" dirty="0" smtClean="0"/>
              <a:t>papillary mucinous </a:t>
            </a:r>
            <a:r>
              <a:rPr lang="en-US" dirty="0"/>
              <a:t>neoplasms (IPMNs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Mucinous tumors </a:t>
            </a:r>
            <a:r>
              <a:rPr lang="en-US" dirty="0"/>
              <a:t>can be confused with </a:t>
            </a:r>
            <a:r>
              <a:rPr lang="en-US" dirty="0" err="1"/>
              <a:t>pseudocysts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950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Peri-umpullary</a:t>
            </a:r>
            <a:r>
              <a:rPr lang="en-US" dirty="0" smtClean="0"/>
              <a:t> tumors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Group of tumors of different origin around ampulla of Vater.it includes:</a:t>
            </a:r>
          </a:p>
          <a:p>
            <a:pPr algn="l" rtl="0"/>
            <a:r>
              <a:rPr lang="en-US" dirty="0" smtClean="0"/>
              <a:t>1-doudenal tumor . 2-lower CBD </a:t>
            </a:r>
            <a:r>
              <a:rPr lang="en-US" dirty="0" err="1" smtClean="0"/>
              <a:t>cholangiocarcinoma</a:t>
            </a:r>
            <a:r>
              <a:rPr lang="en-US" dirty="0" smtClean="0"/>
              <a:t>. 3-pancreatic head tumor    4-others </a:t>
            </a:r>
            <a:r>
              <a:rPr lang="en-US" dirty="0"/>
              <a:t>other </a:t>
            </a:r>
            <a:r>
              <a:rPr lang="en-US" dirty="0" smtClean="0"/>
              <a:t>malignant neoplasms </a:t>
            </a:r>
            <a:r>
              <a:rPr lang="en-US" dirty="0"/>
              <a:t>can arise at the ampulla, such as carcinoid </a:t>
            </a:r>
            <a:r>
              <a:rPr lang="en-US" dirty="0" smtClean="0"/>
              <a:t>tumors 5- </a:t>
            </a:r>
            <a:r>
              <a:rPr lang="en-US" dirty="0"/>
              <a:t>high-grade neuroendocrine carcinomas.</a:t>
            </a:r>
            <a:endParaRPr lang="en-US" dirty="0" smtClean="0"/>
          </a:p>
          <a:p>
            <a:pPr algn="l" rtl="0"/>
            <a:r>
              <a:rPr lang="en-US" dirty="0"/>
              <a:t>It constitute around a third of all </a:t>
            </a:r>
            <a:r>
              <a:rPr lang="en-US" dirty="0" smtClean="0"/>
              <a:t>tumors </a:t>
            </a:r>
            <a:r>
              <a:rPr lang="en-US" dirty="0"/>
              <a:t>in that area. </a:t>
            </a:r>
            <a:endParaRPr lang="en-US" dirty="0" smtClean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Their natural history is distinctly more </a:t>
            </a:r>
            <a:r>
              <a:rPr lang="en-US" dirty="0" smtClean="0">
                <a:solidFill>
                  <a:srgbClr val="FF0000"/>
                </a:solidFill>
              </a:rPr>
              <a:t>favorable compared </a:t>
            </a:r>
            <a:r>
              <a:rPr lang="en-US" dirty="0">
                <a:solidFill>
                  <a:srgbClr val="FF0000"/>
                </a:solidFill>
              </a:rPr>
              <a:t>with pancreatic ductal </a:t>
            </a:r>
            <a:r>
              <a:rPr lang="en-US" dirty="0" smtClean="0">
                <a:solidFill>
                  <a:srgbClr val="FF0000"/>
                </a:solidFill>
              </a:rPr>
              <a:t>adenocarcinoma? Why??????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Clinical features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Depends on the site of the tumor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</a:rPr>
              <a:t>Head : </a:t>
            </a:r>
            <a:r>
              <a:rPr lang="en-US" sz="2800" dirty="0" smtClean="0"/>
              <a:t>painless jaundice  with </a:t>
            </a:r>
            <a:r>
              <a:rPr lang="en-US" sz="2800" dirty="0"/>
              <a:t>nausea </a:t>
            </a:r>
            <a:r>
              <a:rPr lang="en-US" sz="2800" dirty="0" smtClean="0"/>
              <a:t>, </a:t>
            </a:r>
            <a:r>
              <a:rPr lang="en-US" sz="2800" dirty="0" err="1" smtClean="0"/>
              <a:t>epigastric</a:t>
            </a:r>
            <a:r>
              <a:rPr lang="en-US" sz="2800" dirty="0" smtClean="0"/>
              <a:t> discomfort , </a:t>
            </a:r>
            <a:r>
              <a:rPr lang="en-US" sz="2800" dirty="0"/>
              <a:t>Pruritus, dark urine and pale stools with </a:t>
            </a:r>
            <a:r>
              <a:rPr lang="en-US" sz="2800" dirty="0" err="1" smtClean="0"/>
              <a:t>steatorrhoea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/>
              <a:t>Upper abdominal symptoms in </a:t>
            </a:r>
            <a:r>
              <a:rPr lang="en-US" sz="2800" dirty="0" smtClean="0"/>
              <a:t>a recently </a:t>
            </a:r>
            <a:r>
              <a:rPr lang="en-US" sz="2800" dirty="0"/>
              <a:t>diagnosed diabetic, especially in one above 50 </a:t>
            </a:r>
            <a:r>
              <a:rPr lang="en-US" sz="2800" dirty="0" smtClean="0"/>
              <a:t>years of </a:t>
            </a:r>
            <a:r>
              <a:rPr lang="en-US" sz="2800" dirty="0"/>
              <a:t>age, with no family history or obesity, should raise </a:t>
            </a:r>
            <a:r>
              <a:rPr lang="en-US" sz="2800" dirty="0" smtClean="0"/>
              <a:t>suspicion.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821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700" y="1523808"/>
            <a:ext cx="3731075" cy="441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94833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015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277813"/>
            <a:ext cx="8229600" cy="76200"/>
          </a:xfrm>
        </p:spPr>
        <p:txBody>
          <a:bodyPr>
            <a:normAutofit fontScale="90000"/>
          </a:bodyPr>
          <a:lstStyle/>
          <a:p>
            <a:endParaRPr lang="ar-IQ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ar-IQ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810000" cy="453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15416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135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Body and tail </a:t>
            </a:r>
            <a:r>
              <a:rPr lang="en-US" dirty="0" smtClean="0"/>
              <a:t>vague discomfort, anorexia </a:t>
            </a:r>
            <a:r>
              <a:rPr lang="en-US" dirty="0"/>
              <a:t>and weight loss, and are frequently </a:t>
            </a:r>
            <a:r>
              <a:rPr lang="en-US" dirty="0" smtClean="0"/>
              <a:t>dismissed by </a:t>
            </a:r>
            <a:r>
              <a:rPr lang="en-US" dirty="0"/>
              <a:t>both patient and doctor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Back pain is a worrying symptom, raising the possibility of </a:t>
            </a:r>
            <a:r>
              <a:rPr lang="en-US" dirty="0" smtClean="0"/>
              <a:t>retroperitoneal infiltration.</a:t>
            </a:r>
          </a:p>
          <a:p>
            <a:pPr algn="l" rtl="0"/>
            <a:r>
              <a:rPr lang="en-US" dirty="0"/>
              <a:t>Occasionally, a patient will present with an unexplained </a:t>
            </a:r>
            <a:r>
              <a:rPr lang="en-US" dirty="0" smtClean="0"/>
              <a:t>attack of pancreatitis. </a:t>
            </a:r>
            <a:r>
              <a:rPr lang="en-US" dirty="0"/>
              <a:t>It </a:t>
            </a:r>
            <a:r>
              <a:rPr lang="en-US" dirty="0" smtClean="0"/>
              <a:t>is often grow </a:t>
            </a:r>
            <a:r>
              <a:rPr lang="en-US" dirty="0"/>
              <a:t>silently, and present at an advanced </a:t>
            </a:r>
            <a:r>
              <a:rPr lang="en-US" dirty="0" err="1"/>
              <a:t>unresectable</a:t>
            </a:r>
            <a:r>
              <a:rPr lang="en-US" dirty="0"/>
              <a:t> </a:t>
            </a:r>
            <a:r>
              <a:rPr lang="en-US" dirty="0" smtClean="0"/>
              <a:t>stage.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257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 rtl="0"/>
            <a:r>
              <a:rPr lang="en-US" dirty="0" smtClean="0"/>
              <a:t>Examination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Courvoisier </a:t>
            </a:r>
            <a:r>
              <a:rPr lang="en-US" dirty="0" smtClean="0"/>
              <a:t>law: when the </a:t>
            </a:r>
            <a:r>
              <a:rPr lang="en-US" dirty="0"/>
              <a:t>common duct is obstructed by a stone, distension of </a:t>
            </a:r>
            <a:r>
              <a:rPr lang="en-US" dirty="0" smtClean="0"/>
              <a:t>the gall </a:t>
            </a:r>
            <a:r>
              <a:rPr lang="en-US" dirty="0"/>
              <a:t>bladder (which is likely to be chronically inflamed) is </a:t>
            </a:r>
            <a:r>
              <a:rPr lang="en-US" dirty="0" smtClean="0"/>
              <a:t>rare; when </a:t>
            </a:r>
            <a:r>
              <a:rPr lang="en-US" dirty="0"/>
              <a:t>the duct is obstructed in some other way, such as a </a:t>
            </a:r>
            <a:r>
              <a:rPr lang="en-US" dirty="0" smtClean="0"/>
              <a:t>neoplasm, distension </a:t>
            </a:r>
            <a:r>
              <a:rPr lang="en-US" dirty="0"/>
              <a:t>of the normal gall bladder </a:t>
            </a:r>
            <a:r>
              <a:rPr lang="en-US" dirty="0" smtClean="0"/>
              <a:t>is common.</a:t>
            </a:r>
          </a:p>
          <a:p>
            <a:pPr algn="l" rtl="0"/>
            <a:r>
              <a:rPr lang="en-US" dirty="0" smtClean="0"/>
              <a:t>Other signs </a:t>
            </a:r>
            <a:r>
              <a:rPr lang="en-US" dirty="0"/>
              <a:t>of intra-abdominal malignancy should be looked for </a:t>
            </a:r>
            <a:r>
              <a:rPr lang="en-US" dirty="0" smtClean="0"/>
              <a:t>with care</a:t>
            </a:r>
            <a:r>
              <a:rPr lang="en-US" dirty="0"/>
              <a:t>, such as a palpable mass, ascites, supraclavicular nodes </a:t>
            </a:r>
            <a:r>
              <a:rPr lang="en-US" dirty="0" smtClean="0"/>
              <a:t>and </a:t>
            </a:r>
            <a:r>
              <a:rPr lang="en-US" dirty="0" err="1" smtClean="0"/>
              <a:t>tumour</a:t>
            </a:r>
            <a:r>
              <a:rPr lang="en-US" dirty="0" smtClean="0"/>
              <a:t> </a:t>
            </a:r>
            <a:r>
              <a:rPr lang="en-US" dirty="0"/>
              <a:t>deposits in the pelvis; when present, they </a:t>
            </a:r>
            <a:r>
              <a:rPr lang="en-US" dirty="0" smtClean="0"/>
              <a:t>indicate </a:t>
            </a:r>
            <a:r>
              <a:rPr lang="en-US" dirty="0"/>
              <a:t>a </a:t>
            </a:r>
            <a:r>
              <a:rPr lang="en-US" dirty="0" smtClean="0"/>
              <a:t>grim prognosis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850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946</Words>
  <Application>Microsoft Office PowerPoint</Application>
  <PresentationFormat>عرض على الشاشة (3:4)‏</PresentationFormat>
  <Paragraphs>58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20</vt:i4>
      </vt:variant>
    </vt:vector>
  </HeadingPairs>
  <TitlesOfParts>
    <vt:vector size="23" baseType="lpstr">
      <vt:lpstr>Aspect</vt:lpstr>
      <vt:lpstr>1_Aspect</vt:lpstr>
      <vt:lpstr>موازنة</vt:lpstr>
      <vt:lpstr>CARCINOMA OF THE PANCREAS</vt:lpstr>
      <vt:lpstr>عرض تقديمي في PowerPoint</vt:lpstr>
      <vt:lpstr>pathology</vt:lpstr>
      <vt:lpstr>Peri-umpullary tumors</vt:lpstr>
      <vt:lpstr>Clinical features</vt:lpstr>
      <vt:lpstr>عرض تقديمي في PowerPoint</vt:lpstr>
      <vt:lpstr>عرض تقديمي في PowerPoint</vt:lpstr>
      <vt:lpstr>عرض تقديمي في PowerPoint</vt:lpstr>
      <vt:lpstr>Examination</vt:lpstr>
      <vt:lpstr>عرض تقديمي في PowerPoint</vt:lpstr>
      <vt:lpstr>Investigation</vt:lpstr>
      <vt:lpstr>عرض تقديمي في PowerPoint</vt:lpstr>
      <vt:lpstr>EUS:</vt:lpstr>
      <vt:lpstr>Management</vt:lpstr>
      <vt:lpstr>SURGERY FOR CARCINOMA HEAD PANCREAS</vt:lpstr>
      <vt:lpstr>عرض تقديمي في PowerPoint</vt:lpstr>
      <vt:lpstr>BODY AND TAIL</vt:lpstr>
      <vt:lpstr>Palliation in unresectable tumor</vt:lpstr>
      <vt:lpstr>عرض تقديمي في PowerPoint</vt:lpstr>
      <vt:lpstr>Preoperative preparation to patient with obstructive jaundice: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CARCINOMA OF THE PANCREAS</dc:title>
  <dc:creator>DR.Ahmed Saker 2O11</dc:creator>
  <cp:lastModifiedBy>DR.Ahmed Saker 2O11</cp:lastModifiedBy>
  <cp:revision>23</cp:revision>
  <dcterms:created xsi:type="dcterms:W3CDTF">2018-04-07T19:14:45Z</dcterms:created>
  <dcterms:modified xsi:type="dcterms:W3CDTF">2018-11-21T18:06:35Z</dcterms:modified>
</cp:coreProperties>
</file>